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bf42d6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bf42d6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2770312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2770312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3bf42d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3bf42d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3bf42d6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3bf42d6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065ff42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065ff42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d016de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d016de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065ff42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065ff42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3bf42d6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3bf42d6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3bf42d6f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3bf42d6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WiFi and bluetooth to </a:t>
            </a:r>
            <a:r>
              <a:rPr lang="en"/>
              <a:t>connect</a:t>
            </a:r>
            <a:r>
              <a:rPr lang="en"/>
              <a:t> with the main system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RS 232 to </a:t>
            </a:r>
            <a:r>
              <a:rPr lang="en"/>
              <a:t>connect with the LiDar Sensor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USB connect sensors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External connection - to add custom components easily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470625"/>
            <a:ext cx="8520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300"/>
            </a:b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5"/>
              <a:t>ROBOTIC HARDWARE SYSTEMS</a:t>
            </a:r>
            <a:br>
              <a:rPr b="1" lang="en" sz="2855"/>
            </a:br>
            <a:r>
              <a:rPr b="1" lang="en" sz="2855"/>
              <a:t>UGV : </a:t>
            </a:r>
            <a:r>
              <a:rPr b="1" lang="en" sz="2855">
                <a:latin typeface="Roboto"/>
                <a:ea typeface="Roboto"/>
                <a:cs typeface="Roboto"/>
                <a:sym typeface="Roboto"/>
              </a:rPr>
              <a:t>SUMMIT-XL STEEL MOBILE ROBOT</a:t>
            </a:r>
            <a:endParaRPr sz="3755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00500" y="397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Zulhafiz Bin Zulkifli</a:t>
            </a:r>
            <a:endParaRPr/>
          </a:p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Nazhan Bin Ramli</a:t>
            </a:r>
            <a:endParaRPr/>
          </a:p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Muhammad Yusof Bin Mohamed Adam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94" y="1468400"/>
            <a:ext cx="2720600" cy="2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800" y="1963425"/>
            <a:ext cx="2517901" cy="1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3077100" y="185025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SYSTEM MANAGEMENT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23" y="1452025"/>
            <a:ext cx="2238150" cy="23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1391588" y="3733175"/>
            <a:ext cx="141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LiFePO4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15/30 Ah @ 48VDC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192713" y="1132525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Charging Process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4573650" y="1265525"/>
            <a:ext cx="44400" cy="338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00" y="1845200"/>
            <a:ext cx="1786800" cy="150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6753525" y="1748125"/>
            <a:ext cx="19644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Internal circuitry and a magnetic sensor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Adjustable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voltage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and can charge up to 800W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1.2 hours full charge (standard battery)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Autocentered feature using AR tag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051588" y="3447250"/>
            <a:ext cx="141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Docking Station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94625" y="3127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BODY DESIGN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601" y="1881188"/>
            <a:ext cx="4038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200"/>
            <a:ext cx="4057226" cy="318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638" y="3164625"/>
            <a:ext cx="2495975" cy="16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898850" y="184125"/>
            <a:ext cx="3513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MOBILE ROBOT WITH MECHANICAL STEEL STRUCTURE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Dimensions 978 x 776 x 510 mm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Weight 105 kg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Payload 130 kg / 250 kg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Environment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Indoor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Enclosure class IP52 / IP64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ACTUATORS &amp; LOCOMOTIONS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25" y="299975"/>
            <a:ext cx="2398575" cy="23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3223775" y="1448950"/>
            <a:ext cx="565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mobile platform has omnidirectional kinematics based on 4 high-power mechanum drive wheels. Each wheel integrates a brushless motor with a high precision odometer sensor.</a:t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500"/>
              <a:buFont typeface="Roboto"/>
              <a:buChar char="●"/>
            </a:pPr>
            <a:r>
              <a:rPr lang="en" sz="1250">
                <a:solidFill>
                  <a:srgbClr val="47474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Traction motors: 4 x 500 W brushless servomotors with safety brake</a:t>
            </a:r>
            <a:endParaRPr sz="1250">
              <a:solidFill>
                <a:srgbClr val="47474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2698550"/>
            <a:ext cx="2127715" cy="1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5144400" y="3509950"/>
            <a:ext cx="3999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5007">
            <a:off x="326727" y="797253"/>
            <a:ext cx="4469896" cy="470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5566988" y="726550"/>
            <a:ext cx="351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Safety Laser Scanner -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SICK microScan3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275° scanning angle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5.5 m field range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925" y="200275"/>
            <a:ext cx="1239900" cy="17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974" y="2571749"/>
            <a:ext cx="3641016" cy="23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21" name="Google Shape;121;p17"/>
          <p:cNvSpPr txBox="1"/>
          <p:nvPr/>
        </p:nvSpPr>
        <p:spPr>
          <a:xfrm>
            <a:off x="182175" y="2966050"/>
            <a:ext cx="351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Depth Camera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- Intel Realsense D435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Closed-range 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Dynamic obstacle avoidance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Realtime video for teleoperation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8" y="1723225"/>
            <a:ext cx="2058368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5144400" y="3509950"/>
            <a:ext cx="3999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5509925" y="3810575"/>
            <a:ext cx="406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Controller - JNF797-Q370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Embedded PC with Linux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i7, 8th Gen, 8GB RAM, 250GB M.2 SSD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Architecture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14933" l="0" r="0" t="13749"/>
          <a:stretch/>
        </p:blipFill>
        <p:spPr>
          <a:xfrm>
            <a:off x="6337250" y="2373550"/>
            <a:ext cx="1936100" cy="1380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7"/>
          <p:cNvGrpSpPr/>
          <p:nvPr/>
        </p:nvGrpSpPr>
        <p:grpSpPr>
          <a:xfrm>
            <a:off x="3997439" y="591163"/>
            <a:ext cx="3807924" cy="1647025"/>
            <a:chOff x="5336076" y="223888"/>
            <a:chExt cx="3807924" cy="1647025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6697800" y="631738"/>
              <a:ext cx="2446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Wheel Encoders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Built-in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Calculate odometry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36076" y="223888"/>
              <a:ext cx="1236140" cy="164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5786475" y="3509950"/>
            <a:ext cx="3357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753375" y="1748250"/>
            <a:ext cx="2214300" cy="1647025"/>
            <a:chOff x="6564800" y="1249175"/>
            <a:chExt cx="2214300" cy="1647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8175" y="1649375"/>
              <a:ext cx="1514950" cy="124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6564800" y="1249175"/>
              <a:ext cx="221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IMU - Vector Nav VN-100</a:t>
              </a:r>
              <a:endParaRPr b="1"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3457250" y="3275013"/>
            <a:ext cx="1786500" cy="1380775"/>
            <a:chOff x="2940400" y="2352250"/>
            <a:chExt cx="1786500" cy="1380775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0400" y="2752439"/>
              <a:ext cx="1786500" cy="98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 txBox="1"/>
            <p:nvPr/>
          </p:nvSpPr>
          <p:spPr>
            <a:xfrm>
              <a:off x="3108700" y="2352250"/>
              <a:ext cx="138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IMU - Pixhawk</a:t>
              </a:r>
              <a:endParaRPr b="1"/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5786475" y="1821263"/>
            <a:ext cx="2157300" cy="1500975"/>
            <a:chOff x="5589125" y="1132650"/>
            <a:chExt cx="2157300" cy="1500975"/>
          </a:xfrm>
        </p:grpSpPr>
        <p:sp>
          <p:nvSpPr>
            <p:cNvPr id="141" name="Google Shape;141;p18"/>
            <p:cNvSpPr txBox="1"/>
            <p:nvPr/>
          </p:nvSpPr>
          <p:spPr>
            <a:xfrm>
              <a:off x="5589125" y="1132650"/>
              <a:ext cx="215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GPS - </a:t>
              </a:r>
              <a:r>
                <a:rPr b="1" lang="en">
                  <a:solidFill>
                    <a:srgbClr val="1A1A1A"/>
                  </a:solidFill>
                  <a:highlight>
                    <a:srgbClr val="FFFFFF"/>
                  </a:highlight>
                </a:rPr>
                <a:t>ZED-F9P module</a:t>
              </a:r>
              <a:endParaRPr b="1"/>
            </a:p>
          </p:txBody>
        </p:sp>
        <p:pic>
          <p:nvPicPr>
            <p:cNvPr id="142" name="Google Shape;142;p18"/>
            <p:cNvPicPr preferRelativeResize="0"/>
            <p:nvPr/>
          </p:nvPicPr>
          <p:blipFill rotWithShape="1">
            <a:blip r:embed="rId5">
              <a:alphaModFix/>
            </a:blip>
            <a:srcRect b="13530" l="15459" r="15741" t="16578"/>
            <a:stretch/>
          </p:blipFill>
          <p:spPr>
            <a:xfrm>
              <a:off x="5981075" y="1476825"/>
              <a:ext cx="1373400" cy="115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5786475" y="3509950"/>
            <a:ext cx="3357600" cy="13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24" y="885950"/>
            <a:ext cx="5784901" cy="3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82163" y="200275"/>
            <a:ext cx="2989800" cy="11568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SYSTEM &amp; CONTROLLER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1670825" y="28913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6" name="Google Shape;156;p20"/>
          <p:cNvSpPr/>
          <p:nvPr/>
        </p:nvSpPr>
        <p:spPr>
          <a:xfrm>
            <a:off x="1670825" y="16288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7" name="Google Shape;157;p20"/>
          <p:cNvSpPr/>
          <p:nvPr/>
        </p:nvSpPr>
        <p:spPr>
          <a:xfrm>
            <a:off x="5881800" y="28913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8" name="Google Shape;158;p20"/>
          <p:cNvSpPr/>
          <p:nvPr/>
        </p:nvSpPr>
        <p:spPr>
          <a:xfrm>
            <a:off x="5881800" y="1628800"/>
            <a:ext cx="1737900" cy="844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59" name="Google Shape;159;p20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grpSp>
        <p:nvGrpSpPr>
          <p:cNvPr id="160" name="Google Shape;160;p20"/>
          <p:cNvGrpSpPr/>
          <p:nvPr/>
        </p:nvGrpSpPr>
        <p:grpSpPr>
          <a:xfrm>
            <a:off x="1670832" y="1701125"/>
            <a:ext cx="5872420" cy="1935500"/>
            <a:chOff x="1747225" y="1701125"/>
            <a:chExt cx="5187650" cy="1935500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5544375" y="17011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Industrial Applications</a:t>
              </a:r>
              <a:endParaRPr b="1"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2023789" y="1808825"/>
              <a:ext cx="972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Logistics </a:t>
              </a:r>
              <a:endParaRPr b="1" sz="1700"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1747225" y="29286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Surveillance &amp; Monitoring</a:t>
              </a:r>
              <a:endParaRPr b="1" sz="1700"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5544375" y="2928625"/>
              <a:ext cx="139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"/>
                  <a:ea typeface="Roboto"/>
                  <a:cs typeface="Roboto"/>
                  <a:sym typeface="Roboto"/>
                </a:rPr>
                <a:t>Research &amp; Development</a:t>
              </a:r>
              <a:endParaRPr b="1" sz="17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3077100" y="366300"/>
            <a:ext cx="2989800" cy="844500"/>
          </a:xfrm>
          <a:prstGeom prst="flowChartAlternateProcess">
            <a:avLst/>
          </a:prstGeom>
          <a:solidFill>
            <a:srgbClr val="C9DAF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TRANSMISSION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70" name="Google Shape;170;p21"/>
          <p:cNvSpPr txBox="1"/>
          <p:nvPr/>
        </p:nvSpPr>
        <p:spPr>
          <a:xfrm>
            <a:off x="262388" y="2393650"/>
            <a:ext cx="141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WiFi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802.11 a/b/g/n/ac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699200" y="2669750"/>
            <a:ext cx="1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Bluetooth 5.1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2" y="1777888"/>
            <a:ext cx="856785" cy="5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424" y="1790050"/>
            <a:ext cx="658550" cy="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938" y="1631750"/>
            <a:ext cx="1275826" cy="9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3158625" y="2562050"/>
            <a:ext cx="191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RS 232 Serial Communication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550" y="1723425"/>
            <a:ext cx="1721200" cy="9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5525950" y="2690175"/>
            <a:ext cx="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USB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4150" y="1533450"/>
            <a:ext cx="1156725" cy="11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7372313" y="2731550"/>
            <a:ext cx="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RJ 45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/>
          <p:nvPr/>
        </p:nvSpPr>
        <p:spPr>
          <a:xfrm rot="-5400000">
            <a:off x="1490900" y="2062600"/>
            <a:ext cx="192300" cy="2649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1000500" y="3605500"/>
            <a:ext cx="14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/>
          <p:nvPr/>
        </p:nvSpPr>
        <p:spPr>
          <a:xfrm rot="-5400000">
            <a:off x="4651600" y="2276325"/>
            <a:ext cx="192300" cy="2212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3935575" y="3550700"/>
            <a:ext cx="14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Internal Connection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/>
          <p:nvPr/>
        </p:nvSpPr>
        <p:spPr>
          <a:xfrm rot="-5400000">
            <a:off x="7024200" y="2281000"/>
            <a:ext cx="192300" cy="2212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6206350" y="3550700"/>
            <a:ext cx="19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ternal Connection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